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8" r:id="rId6"/>
    <p:sldId id="278" r:id="rId7"/>
    <p:sldId id="279" r:id="rId8"/>
    <p:sldId id="274" r:id="rId9"/>
    <p:sldId id="275" r:id="rId10"/>
    <p:sldId id="276" r:id="rId11"/>
    <p:sldId id="277" r:id="rId12"/>
    <p:sldId id="258" r:id="rId13"/>
    <p:sldId id="269" r:id="rId14"/>
    <p:sldId id="270" r:id="rId15"/>
    <p:sldId id="262" r:id="rId16"/>
    <p:sldId id="260" r:id="rId17"/>
    <p:sldId id="261" r:id="rId18"/>
    <p:sldId id="271" r:id="rId1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FD8008"/>
    <a:srgbClr val="FF3300"/>
    <a:srgbClr val="339900"/>
    <a:srgbClr val="009933"/>
    <a:srgbClr val="FF0000"/>
    <a:srgbClr val="33CC00"/>
    <a:srgbClr val="0F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863" autoAdjust="0"/>
  </p:normalViewPr>
  <p:slideViewPr>
    <p:cSldViewPr snapToGrid="0" snapToObjects="1">
      <p:cViewPr varScale="1">
        <p:scale>
          <a:sx n="150" d="100"/>
          <a:sy n="150" d="100"/>
        </p:scale>
        <p:origin x="-560" y="-96"/>
      </p:cViewPr>
      <p:guideLst>
        <p:guide orient="horz" pos="1169"/>
        <p:guide pos="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14/2/18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7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14/2/18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1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14/2/18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 para editar título</a:t>
            </a:r>
            <a:endParaRPr lang="en-U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  <a:endParaRPr lang="en-U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1243-989B-664F-8211-392AC0C77B48}" type="datetimeFigureOut">
              <a:rPr lang="en-US" noProof="0" smtClean="0"/>
              <a:t>14/2/18</a:t>
            </a:fld>
            <a:endParaRPr 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9D8A-5915-EB49-980D-FEB64C4D1515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99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s://www.infoq.com/articles/kubernetes-effect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hyperlink" Target="https://www.slideshare.net/asotobu/sail-in-the-clou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s://www.slideshare.net/asotobu/sail-in-the-clo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www.slideshare.net/asotobu/sail-in-the-clou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asotobu/sail-in-the-clou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infoq.com/articles/kubernetes-eff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www.slideshare.net/asotobu/sail-in-the-cloud" TargetMode="Externa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Service </a:t>
            </a:r>
            <a:r>
              <a:rPr lang="es-ES" dirty="0" err="1" smtClean="0"/>
              <a:t>Mesh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Kubernetes </a:t>
            </a:r>
            <a:r>
              <a:rPr lang="es-ES" dirty="0" err="1" smtClean="0"/>
              <a:t>on</a:t>
            </a:r>
            <a:r>
              <a:rPr lang="es-ES" dirty="0" smtClean="0"/>
              <a:t> AWS</a:t>
            </a:r>
          </a:p>
          <a:p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smtClean="0"/>
              <a:t>0.4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235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Best Practices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84" y="2108630"/>
            <a:ext cx="5022517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1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Benefits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1955250"/>
            <a:ext cx="4320000" cy="1061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4699998"/>
            <a:ext cx="4320000" cy="1373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3016433"/>
            <a:ext cx="4320000" cy="1627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35" y="1913472"/>
            <a:ext cx="3686900" cy="21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550" y="4585097"/>
            <a:ext cx="4320000" cy="11083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https://www.infoq.com/articles/kubernetes-</a:t>
            </a:r>
            <a:r>
              <a:rPr lang="en-US" sz="1000" dirty="0" smtClean="0">
                <a:hlinkClick r:id="rId7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9659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4" name="Rectángulo redondeado 273"/>
          <p:cNvSpPr/>
          <p:nvPr/>
        </p:nvSpPr>
        <p:spPr>
          <a:xfrm>
            <a:off x="5979380" y="199766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4611085" y="189679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Services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Kubernetes 1</a:t>
            </a:r>
            <a:r>
              <a:rPr lang="es-ES_tradnl" dirty="0" smtClean="0"/>
              <a:t>/3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5" idx="2"/>
            <a:endCxn id="82" idx="2"/>
          </p:cNvCxnSpPr>
          <p:nvPr/>
        </p:nvCxnSpPr>
        <p:spPr>
          <a:xfrm>
            <a:off x="3001426" y="208819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6" name="Elipse 95"/>
          <p:cNvSpPr>
            <a:spLocks noChangeAspect="1"/>
          </p:cNvSpPr>
          <p:nvPr/>
        </p:nvSpPr>
        <p:spPr>
          <a:xfrm>
            <a:off x="2461897" y="235989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6" name="CuadroTexto 135"/>
          <p:cNvSpPr txBox="1"/>
          <p:nvPr/>
        </p:nvSpPr>
        <p:spPr>
          <a:xfrm>
            <a:off x="1262355" y="2162329"/>
            <a:ext cx="7723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http://</a:t>
            </a:r>
            <a:r>
              <a:rPr lang="es-ES" sz="600" dirty="0" smtClean="0"/>
              <a:t>PublicIP</a:t>
            </a:r>
            <a:r>
              <a:rPr lang="es-ES" sz="600" baseline="-25000" dirty="0" smtClean="0"/>
              <a:t>1</a:t>
            </a:r>
            <a:r>
              <a:rPr lang="es-ES" sz="600" dirty="0" smtClean="0"/>
              <a:t>:Port</a:t>
            </a:r>
            <a:r>
              <a:rPr lang="es-ES" sz="600" baseline="-25000" dirty="0" smtClean="0"/>
              <a:t>pub1</a:t>
            </a:r>
            <a:endParaRPr lang="es-ES" sz="600" baseline="-25000" dirty="0"/>
          </a:p>
        </p:txBody>
      </p:sp>
      <p:cxnSp>
        <p:nvCxnSpPr>
          <p:cNvPr id="139" name="Conector recto 138"/>
          <p:cNvCxnSpPr>
            <a:stCxn id="263" idx="3"/>
            <a:endCxn id="84" idx="2"/>
          </p:cNvCxnSpPr>
          <p:nvPr/>
        </p:nvCxnSpPr>
        <p:spPr>
          <a:xfrm flipV="1">
            <a:off x="1180002" y="2341187"/>
            <a:ext cx="1281895" cy="47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38896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739635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32" name="CuadroTexto 131"/>
          <p:cNvSpPr txBox="1"/>
          <p:nvPr/>
        </p:nvSpPr>
        <p:spPr>
          <a:xfrm>
            <a:off x="4406073" y="3278647"/>
            <a:ext cx="40373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--</a:t>
            </a:r>
            <a:endParaRPr lang="es-ES" sz="6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380927" y="2512036"/>
            <a:ext cx="36589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r>
              <a:rPr lang="es-ES_tradnl" sz="600" dirty="0" smtClean="0"/>
              <a:t>: 5002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18" name="Conector recto 217"/>
          <p:cNvCxnSpPr>
            <a:stCxn id="217" idx="2"/>
            <a:endCxn id="79" idx="2"/>
          </p:cNvCxnSpPr>
          <p:nvPr/>
        </p:nvCxnSpPr>
        <p:spPr>
          <a:xfrm flipV="1">
            <a:off x="3962521" y="2635876"/>
            <a:ext cx="852911" cy="7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49380" y="219310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391493" y="197092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259" name="Rectángulo 258"/>
          <p:cNvSpPr/>
          <p:nvPr/>
        </p:nvSpPr>
        <p:spPr>
          <a:xfrm>
            <a:off x="2696200" y="2748747"/>
            <a:ext cx="1266321" cy="183207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7" name="Rectángulo 256"/>
          <p:cNvSpPr/>
          <p:nvPr/>
        </p:nvSpPr>
        <p:spPr>
          <a:xfrm>
            <a:off x="2823904" y="2890057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21" name="Conector recto 220"/>
          <p:cNvCxnSpPr>
            <a:stCxn id="225" idx="0"/>
            <a:endCxn id="217" idx="0"/>
          </p:cNvCxnSpPr>
          <p:nvPr/>
        </p:nvCxnSpPr>
        <p:spPr>
          <a:xfrm flipV="1">
            <a:off x="3872386" y="2725591"/>
            <a:ext cx="1620" cy="55808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5" name="Arco 224"/>
          <p:cNvSpPr>
            <a:spLocks noChangeAspect="1"/>
          </p:cNvSpPr>
          <p:nvPr/>
        </p:nvSpPr>
        <p:spPr>
          <a:xfrm rot="5400000">
            <a:off x="3694898" y="319516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7" name="Conector recto 226"/>
          <p:cNvCxnSpPr>
            <a:stCxn id="261" idx="3"/>
            <a:endCxn id="225" idx="2"/>
          </p:cNvCxnSpPr>
          <p:nvPr/>
        </p:nvCxnSpPr>
        <p:spPr>
          <a:xfrm>
            <a:off x="3479832" y="3369505"/>
            <a:ext cx="304039" cy="314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0" name="CuadroTexto 259"/>
          <p:cNvSpPr txBox="1"/>
          <p:nvPr/>
        </p:nvSpPr>
        <p:spPr>
          <a:xfrm>
            <a:off x="2617682" y="3816549"/>
            <a:ext cx="129600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err="1" smtClean="0">
                <a:latin typeface="Consolas"/>
                <a:cs typeface="Consolas"/>
              </a:rPr>
              <a:t>curl</a:t>
            </a:r>
            <a:r>
              <a:rPr lang="es-ES_tradnl" sz="600" dirty="0" smtClean="0">
                <a:latin typeface="Consolas"/>
                <a:cs typeface="Consolas"/>
              </a:rPr>
              <a:t> 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nodePort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pic>
        <p:nvPicPr>
          <p:cNvPr id="261" name="Imagen 2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0728" y="3189505"/>
            <a:ext cx="359104" cy="360000"/>
          </a:xfrm>
          <a:prstGeom prst="rect">
            <a:avLst/>
          </a:prstGeom>
        </p:spPr>
      </p:pic>
      <p:pic>
        <p:nvPicPr>
          <p:cNvPr id="263" name="Imagen 26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02" y="2165896"/>
            <a:ext cx="360000" cy="360000"/>
          </a:xfrm>
          <a:prstGeom prst="rect">
            <a:avLst/>
          </a:prstGeom>
        </p:spPr>
      </p:pic>
      <p:sp>
        <p:nvSpPr>
          <p:cNvPr id="217" name="Arco 216"/>
          <p:cNvSpPr>
            <a:spLocks noChangeAspect="1"/>
          </p:cNvSpPr>
          <p:nvPr/>
        </p:nvSpPr>
        <p:spPr>
          <a:xfrm rot="16200000">
            <a:off x="3873547" y="26370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8" name="Rectángulo redondeado 267"/>
          <p:cNvSpPr/>
          <p:nvPr/>
        </p:nvSpPr>
        <p:spPr>
          <a:xfrm>
            <a:off x="4056453" y="4754426"/>
            <a:ext cx="1043999" cy="238421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69" name="Rectángulo redondeado 268"/>
          <p:cNvSpPr/>
          <p:nvPr/>
        </p:nvSpPr>
        <p:spPr>
          <a:xfrm>
            <a:off x="5418731" y="4754426"/>
            <a:ext cx="886468" cy="238421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70" name="Conector recto 269"/>
          <p:cNvCxnSpPr>
            <a:stCxn id="268" idx="0"/>
            <a:endCxn id="108" idx="2"/>
          </p:cNvCxnSpPr>
          <p:nvPr/>
        </p:nvCxnSpPr>
        <p:spPr>
          <a:xfrm flipV="1">
            <a:off x="4578453" y="3612157"/>
            <a:ext cx="554632" cy="1142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275" name="Conector recto 274"/>
          <p:cNvCxnSpPr>
            <a:stCxn id="269" idx="0"/>
            <a:endCxn id="274" idx="2"/>
          </p:cNvCxnSpPr>
          <p:nvPr/>
        </p:nvCxnSpPr>
        <p:spPr>
          <a:xfrm flipV="1">
            <a:off x="5861965" y="4069372"/>
            <a:ext cx="585415" cy="6850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1" name="Rectángulo 280"/>
          <p:cNvSpPr/>
          <p:nvPr/>
        </p:nvSpPr>
        <p:spPr>
          <a:xfrm>
            <a:off x="994298" y="5293662"/>
            <a:ext cx="7111675" cy="9982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step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by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step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hello-ns-sa.yaml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hello-deployment.yaml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hello-services.yaml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8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together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hello-all.yaml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546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01: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Services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Kubernetes 2</a:t>
            </a:r>
            <a:r>
              <a:rPr lang="es-ES_tradnl" dirty="0" smtClean="0"/>
              <a:t>/3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57201" y="1501713"/>
            <a:ext cx="4347186" cy="40882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800" dirty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v1</a:t>
            </a:r>
          </a:p>
          <a:p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kind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Namespace</a:t>
            </a:r>
            <a:endParaRPr lang="es-E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>
                <a:latin typeface="Consolas"/>
                <a:cs typeface="Consolas"/>
              </a:rPr>
              <a:t> 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hello-ns</a:t>
            </a:r>
            <a:endParaRPr lang="es-E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v1</a:t>
            </a:r>
          </a:p>
          <a:p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kind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ServiceAccount</a:t>
            </a:r>
            <a:endParaRPr lang="es-E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>
                <a:latin typeface="Consolas"/>
                <a:cs typeface="Consolas"/>
              </a:rPr>
              <a:t> 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hello-sa</a:t>
            </a:r>
            <a:endParaRPr lang="es-E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>
                <a:latin typeface="Consolas"/>
                <a:cs typeface="Consolas"/>
              </a:rPr>
              <a:t> 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namespace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hello-ns</a:t>
            </a:r>
            <a:endParaRPr lang="es-E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extensions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/v1beta1</a:t>
            </a:r>
          </a:p>
          <a:p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kind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Deployment</a:t>
            </a:r>
            <a:endParaRPr lang="es-E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>
                <a:latin typeface="Consolas"/>
                <a:cs typeface="Consolas"/>
              </a:rPr>
              <a:t> 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hello-v1</a:t>
            </a:r>
          </a:p>
          <a:p>
            <a:r>
              <a:rPr lang="es-ES" sz="800" dirty="0">
                <a:latin typeface="Consolas"/>
                <a:cs typeface="Consolas"/>
              </a:rPr>
              <a:t> 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namespace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hello-ns</a:t>
            </a:r>
            <a:endParaRPr lang="es-E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spec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>
                <a:latin typeface="Consolas"/>
                <a:cs typeface="Consolas"/>
              </a:rPr>
              <a:t>  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replicas: 1</a:t>
            </a:r>
          </a:p>
          <a:p>
            <a:r>
              <a:rPr lang="es-ES" sz="800" dirty="0">
                <a:latin typeface="Consolas"/>
                <a:cs typeface="Consolas"/>
              </a:rPr>
              <a:t> 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template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>
                <a:latin typeface="Consolas"/>
                <a:cs typeface="Consolas"/>
              </a:rPr>
              <a:t>   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mr-IN" sz="800" dirty="0">
                <a:latin typeface="Consolas"/>
                <a:cs typeface="Consolas"/>
              </a:rPr>
              <a:t>      </a:t>
            </a:r>
            <a:r>
              <a:rPr lang="mr-IN" sz="800" dirty="0">
                <a:solidFill>
                  <a:srgbClr val="000000"/>
                </a:solidFill>
                <a:latin typeface="Consolas"/>
                <a:cs typeface="Consolas"/>
              </a:rPr>
              <a:t>labels:</a:t>
            </a:r>
          </a:p>
          <a:p>
            <a:r>
              <a:rPr lang="mr-IN" sz="800" dirty="0">
                <a:latin typeface="Consolas"/>
                <a:cs typeface="Consolas"/>
              </a:rPr>
              <a:t>        </a:t>
            </a:r>
            <a:r>
              <a:rPr lang="mr-IN" sz="800" dirty="0">
                <a:solidFill>
                  <a:srgbClr val="000000"/>
                </a:solidFill>
                <a:latin typeface="Consolas"/>
                <a:cs typeface="Consolas"/>
              </a:rPr>
              <a:t>app: hello</a:t>
            </a:r>
          </a:p>
          <a:p>
            <a:r>
              <a:rPr lang="mr-IN" sz="800" dirty="0">
                <a:latin typeface="Consolas"/>
                <a:cs typeface="Consolas"/>
              </a:rPr>
              <a:t>        </a:t>
            </a:r>
            <a:r>
              <a:rPr lang="mr-IN" sz="800" dirty="0">
                <a:solidFill>
                  <a:srgbClr val="000000"/>
                </a:solidFill>
                <a:latin typeface="Consolas"/>
                <a:cs typeface="Consolas"/>
              </a:rPr>
              <a:t>version: v1</a:t>
            </a:r>
          </a:p>
          <a:p>
            <a:r>
              <a:rPr lang="mr-IN" sz="800" dirty="0">
                <a:latin typeface="Consolas"/>
                <a:cs typeface="Consolas"/>
              </a:rPr>
              <a:t>    </a:t>
            </a:r>
            <a:r>
              <a:rPr lang="mr-IN" sz="800" dirty="0">
                <a:solidFill>
                  <a:srgbClr val="000000"/>
                </a:solidFill>
                <a:latin typeface="Consolas"/>
                <a:cs typeface="Consolas"/>
              </a:rPr>
              <a:t>spec:</a:t>
            </a:r>
          </a:p>
          <a:p>
            <a:r>
              <a:rPr lang="es-ES" sz="800" dirty="0">
                <a:latin typeface="Consolas"/>
                <a:cs typeface="Consolas"/>
              </a:rPr>
              <a:t>     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serviceAccountName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hello-sa</a:t>
            </a:r>
            <a:endParaRPr lang="es-E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>
                <a:latin typeface="Consolas"/>
                <a:cs typeface="Consolas"/>
              </a:rPr>
              <a:t>     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containers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>
                <a:latin typeface="Consolas"/>
                <a:cs typeface="Consolas"/>
              </a:rPr>
              <a:t>      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-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helloworld</a:t>
            </a:r>
            <a:endParaRPr lang="es-E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>
                <a:latin typeface="Consolas"/>
                <a:cs typeface="Consolas"/>
              </a:rPr>
              <a:t>       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image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istio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/examples-helloworld-v1</a:t>
            </a:r>
          </a:p>
          <a:p>
            <a:r>
              <a:rPr lang="es-ES" sz="800" dirty="0">
                <a:latin typeface="Consolas"/>
                <a:cs typeface="Consolas"/>
              </a:rPr>
              <a:t>       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imagePullPolicy</a:t>
            </a:r>
            <a:r>
              <a:rPr lang="es-E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>
                <a:solidFill>
                  <a:srgbClr val="000000"/>
                </a:solidFill>
                <a:latin typeface="Consolas"/>
                <a:cs typeface="Consolas"/>
              </a:rPr>
              <a:t>IfNotPresent</a:t>
            </a:r>
            <a:endParaRPr lang="es-E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>
                <a:latin typeface="Consolas"/>
                <a:cs typeface="Consolas"/>
              </a:rPr>
              <a:t>        </a:t>
            </a:r>
            <a:r>
              <a:rPr lang="mr-IN" sz="800" dirty="0">
                <a:solidFill>
                  <a:srgbClr val="000000"/>
                </a:solidFill>
                <a:latin typeface="Consolas"/>
                <a:cs typeface="Consolas"/>
              </a:rPr>
              <a:t>ports:</a:t>
            </a:r>
          </a:p>
          <a:p>
            <a:r>
              <a:rPr lang="de-DE" sz="800" dirty="0">
                <a:latin typeface="Consolas"/>
                <a:cs typeface="Consolas"/>
              </a:rPr>
              <a:t>        </a:t>
            </a:r>
            <a:r>
              <a:rPr lang="de-DE" sz="800" dirty="0">
                <a:solidFill>
                  <a:srgbClr val="000000"/>
                </a:solidFill>
                <a:latin typeface="Consolas"/>
                <a:cs typeface="Consolas"/>
              </a:rPr>
              <a:t>- </a:t>
            </a:r>
            <a:r>
              <a:rPr lang="de-DE" sz="800" dirty="0" err="1">
                <a:solidFill>
                  <a:srgbClr val="000000"/>
                </a:solidFill>
                <a:latin typeface="Consolas"/>
                <a:cs typeface="Consolas"/>
              </a:rPr>
              <a:t>containerPort</a:t>
            </a:r>
            <a:r>
              <a:rPr lang="de-DE" sz="800" dirty="0">
                <a:solidFill>
                  <a:srgbClr val="000000"/>
                </a:solidFill>
                <a:latin typeface="Consolas"/>
                <a:cs typeface="Consolas"/>
              </a:rPr>
              <a:t>: 5000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063071" y="1518098"/>
            <a:ext cx="3813569" cy="46484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n-US" sz="800" dirty="0" err="1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: extensions/v1beta1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kind: Deployment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metadata: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name: hello-v2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namespace: hello-ns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spec: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replicas: 1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template: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metadata: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  labels: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    app: hello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    version: v2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spec: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  </a:t>
            </a:r>
            <a:r>
              <a:rPr lang="en-US" sz="800" dirty="0" err="1">
                <a:solidFill>
                  <a:srgbClr val="000000"/>
                </a:solidFill>
                <a:latin typeface="Consolas"/>
                <a:cs typeface="Consolas"/>
              </a:rPr>
              <a:t>serviceAccountName</a:t>
            </a:r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: hello-</a:t>
            </a:r>
            <a:r>
              <a:rPr lang="en-US" sz="800" dirty="0" err="1">
                <a:solidFill>
                  <a:srgbClr val="000000"/>
                </a:solidFill>
                <a:latin typeface="Consolas"/>
                <a:cs typeface="Consolas"/>
              </a:rPr>
              <a:t>sa</a:t>
            </a:r>
            <a:endParaRPr lang="en-U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  containers: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  - name: </a:t>
            </a:r>
            <a:r>
              <a:rPr lang="en-US" sz="800" dirty="0" err="1">
                <a:solidFill>
                  <a:srgbClr val="000000"/>
                </a:solidFill>
                <a:latin typeface="Consolas"/>
                <a:cs typeface="Consolas"/>
              </a:rPr>
              <a:t>helloworld</a:t>
            </a:r>
            <a:endParaRPr lang="en-U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    image: </a:t>
            </a:r>
            <a:r>
              <a:rPr lang="en-US" sz="800" dirty="0" err="1">
                <a:solidFill>
                  <a:srgbClr val="000000"/>
                </a:solidFill>
                <a:latin typeface="Consolas"/>
                <a:cs typeface="Consolas"/>
              </a:rPr>
              <a:t>istio</a:t>
            </a:r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/examples-helloworld-v2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latin typeface="Consolas"/>
                <a:cs typeface="Consolas"/>
              </a:rPr>
              <a:t>imagePullPolicy</a:t>
            </a:r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n-US" sz="800" dirty="0" err="1">
                <a:solidFill>
                  <a:srgbClr val="000000"/>
                </a:solidFill>
                <a:latin typeface="Consolas"/>
                <a:cs typeface="Consolas"/>
              </a:rPr>
              <a:t>IfNotPresent</a:t>
            </a:r>
            <a:endParaRPr lang="en-U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    ports: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    - </a:t>
            </a:r>
            <a:r>
              <a:rPr lang="en-US" sz="800" dirty="0" err="1">
                <a:solidFill>
                  <a:srgbClr val="000000"/>
                </a:solidFill>
                <a:latin typeface="Consolas"/>
                <a:cs typeface="Consolas"/>
              </a:rPr>
              <a:t>containerPort</a:t>
            </a:r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: 5000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n-US" sz="800" dirty="0" err="1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: v1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kind: Service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metadata: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name: hello-svc-</a:t>
            </a:r>
            <a:r>
              <a:rPr lang="en-US" sz="800" dirty="0" err="1">
                <a:solidFill>
                  <a:srgbClr val="000000"/>
                </a:solidFill>
                <a:latin typeface="Consolas"/>
                <a:cs typeface="Consolas"/>
              </a:rPr>
              <a:t>np</a:t>
            </a:r>
            <a:endParaRPr lang="en-U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labels: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app: hello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namespace: hello-ns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spec: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type: NodePort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ports: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- name: http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port: 5002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/>
                <a:cs typeface="Consolas"/>
              </a:rPr>
              <a:t>targetPort</a:t>
            </a:r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: 5000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selector: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/>
                <a:cs typeface="Consolas"/>
              </a:rPr>
              <a:t>    app: hello</a:t>
            </a:r>
            <a:endParaRPr lang="en-US" sz="800" dirty="0" smtClean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3162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01: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Services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Kubernetes 3/</a:t>
            </a:r>
            <a:r>
              <a:rPr lang="es-ES_tradnl" dirty="0"/>
              <a:t>3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57201" y="1593630"/>
            <a:ext cx="8009466" cy="44643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get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pods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-n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hello-ns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-o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wide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NAME                        READY     STATUS    RESTARTS   AGE       IP            NODE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hello-v1-7ccbf86948-n7vgc   1/1       Running   0          2h        100.96.1.25   ip-10-10-121-30.us-east-2.compute.internal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hello-v2-d6c95b4b6-dg4qk    1/1       Running   0          2h        100.96.2.41   ip-10-10-59-129.us-east-2.compute.internal</a:t>
            </a:r>
            <a:endParaRPr lang="es-ES_tradnl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endParaRPr lang="es-ES_tradnl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describe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svc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hello-svc-np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-n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hello-ns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Name:                     hello-svc-np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Namespace:                hello-ns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Labels:                   app=hello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Annotations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         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kubectl.kubernetes.io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last-applied-configuration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={"apiVersion":"v1","kind":"Service”,...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Selector:                 app=hello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Type:                     NodePort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IP:                       100.69.226.216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Port:                     http  5002/TCP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TargetPort:               500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/TCP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NodePort:                 http  30764/TCP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Endpoints:                100.96.1.25:500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,100.96.2.41:500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0</a:t>
            </a:r>
            <a:endParaRPr lang="mr-IN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Session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Affinity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    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None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External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Traffic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Policy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Cluster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Events:                   &lt;none&gt;</a:t>
            </a:r>
            <a:endParaRPr lang="es-ES_tradnl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endParaRPr lang="es-ES_tradnl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 exec -n hello-ns hello-v1-7ccbf86948-n7vgc -- curl -s 100.69.226.216:5002/hello</a:t>
            </a:r>
          </a:p>
          <a:p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Hello version: v1, instance: hello-v1-7ccbf86948-n7vgc</a:t>
            </a:r>
          </a:p>
          <a:p>
            <a:endParaRPr lang="en-U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 exec -n hello-ns hello-v1-7ccbf86948-n7vgc -- curl -s 100.69.226.216:5002/hello</a:t>
            </a:r>
          </a:p>
          <a:p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Hello version: v2, instance: hello-v2-d6c95b4b6-dg4qk</a:t>
            </a:r>
          </a:p>
          <a:p>
            <a:endParaRPr lang="en-U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logs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hello-v1-7ccbf86948-n7vgc -n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hello-ns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f</a:t>
            </a:r>
            <a:endParaRPr lang="es-ES_tradnl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$ kubectl logs hello-v2-d6c95b4b6-dg4qk -n hello-ns –f</a:t>
            </a:r>
            <a:endParaRPr lang="es-ES_tradnl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endParaRPr lang="es-ES_tradnl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logs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-l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app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hello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-n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hello-ns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 * Running on http://0.0.0.0:5000/ (Press CTRL+C to quit)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100.96.1.1 - - [13/Feb/2018 15:38:13] "GET /hello HTTP/1.1" 200 -</a:t>
            </a:r>
          </a:p>
          <a:p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 * Running on http://0.0.0.0:5000/ (Press CTRL+C to quit)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100.96.1.25 - - [13/Feb/2018 15:38:16] "GET /hello HTTP/1.1" 200 –</a:t>
            </a:r>
            <a:endParaRPr lang="de-DE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endParaRPr lang="de-DE" sz="800" dirty="0" smtClean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24629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ipse 52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4" name="Elipse 133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5" name="Elipse 134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6" name="Rectángulo 185"/>
          <p:cNvSpPr/>
          <p:nvPr/>
        </p:nvSpPr>
        <p:spPr>
          <a:xfrm>
            <a:off x="5391354" y="5243876"/>
            <a:ext cx="3498645" cy="8111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78" name="Elipse 77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99" name="Elipse 98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6979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2" name="Elipse 41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</a:t>
            </a:r>
            <a:r>
              <a:rPr lang="es-ES" dirty="0" err="1"/>
              <a:t>Lab</a:t>
            </a:r>
            <a:r>
              <a:rPr lang="es-ES" dirty="0"/>
              <a:t> </a:t>
            </a:r>
            <a:r>
              <a:rPr lang="es-ES" dirty="0" smtClean="0"/>
              <a:t>02: </a:t>
            </a:r>
            <a:r>
              <a:rPr lang="en-US" dirty="0" smtClean="0"/>
              <a:t>Exposing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- </a:t>
            </a:r>
            <a:r>
              <a:rPr lang="en-GB" dirty="0" smtClean="0"/>
              <a:t>Ingress 1/4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5" name="Arco 24"/>
          <p:cNvSpPr>
            <a:spLocks noChangeAspect="1"/>
          </p:cNvSpPr>
          <p:nvPr/>
        </p:nvSpPr>
        <p:spPr>
          <a:xfrm>
            <a:off x="8597827" y="14901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Arco 25"/>
          <p:cNvSpPr>
            <a:spLocks noChangeAspect="1"/>
          </p:cNvSpPr>
          <p:nvPr/>
        </p:nvSpPr>
        <p:spPr>
          <a:xfrm rot="16200000">
            <a:off x="8342266" y="148764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5400000">
            <a:off x="8597369" y="16425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Arco 27"/>
          <p:cNvSpPr>
            <a:spLocks noChangeAspect="1"/>
          </p:cNvSpPr>
          <p:nvPr/>
        </p:nvSpPr>
        <p:spPr>
          <a:xfrm rot="10800000">
            <a:off x="8342724" y="164004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Arco 42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recto 43"/>
          <p:cNvCxnSpPr>
            <a:stCxn id="45" idx="0"/>
            <a:endCxn id="43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" name="Arco 44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45"/>
          <p:cNvCxnSpPr>
            <a:stCxn id="42" idx="6"/>
            <a:endCxn id="45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" name="Conector recto 53"/>
          <p:cNvCxnSpPr>
            <a:stCxn id="57" idx="2"/>
            <a:endCxn id="53" idx="2"/>
          </p:cNvCxnSpPr>
          <p:nvPr/>
        </p:nvCxnSpPr>
        <p:spPr>
          <a:xfrm flipV="1">
            <a:off x="4051493" y="2978900"/>
            <a:ext cx="75975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7" name="Arco 56"/>
          <p:cNvSpPr>
            <a:spLocks noChangeAspect="1"/>
          </p:cNvSpPr>
          <p:nvPr/>
        </p:nvSpPr>
        <p:spPr>
          <a:xfrm rot="16200000">
            <a:off x="396251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redondeado 67"/>
          <p:cNvSpPr/>
          <p:nvPr/>
        </p:nvSpPr>
        <p:spPr>
          <a:xfrm>
            <a:off x="6134093" y="1933862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43" idx="2"/>
            <a:endCxn id="41" idx="2"/>
          </p:cNvCxnSpPr>
          <p:nvPr/>
        </p:nvCxnSpPr>
        <p:spPr>
          <a:xfrm flipV="1">
            <a:off x="5942637" y="2479026"/>
            <a:ext cx="274342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503859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8080</a:t>
            </a:r>
            <a:endParaRPr lang="es-ES" sz="600" dirty="0"/>
          </a:p>
        </p:txBody>
      </p:sp>
      <p:cxnSp>
        <p:nvCxnSpPr>
          <p:cNvPr id="80" name="Conector recto 79"/>
          <p:cNvCxnSpPr>
            <a:stCxn id="78" idx="6"/>
            <a:endCxn id="79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5" idx="2"/>
            <a:endCxn id="82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6" name="Elipse 9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436643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401563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CuadroTexto 90"/>
          <p:cNvSpPr txBox="1"/>
          <p:nvPr/>
        </p:nvSpPr>
        <p:spPr>
          <a:xfrm>
            <a:off x="4467745" y="2086523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28" name="CuadroTexto 127"/>
          <p:cNvSpPr txBox="1"/>
          <p:nvPr/>
        </p:nvSpPr>
        <p:spPr>
          <a:xfrm>
            <a:off x="4392006" y="1783916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1</a:t>
            </a:r>
            <a:r>
              <a:rPr lang="es-ES" sz="600" dirty="0" smtClean="0"/>
              <a:t>: 81, CIP</a:t>
            </a:r>
            <a:r>
              <a:rPr lang="es-ES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30" name="CuadroTexto 129"/>
          <p:cNvSpPr txBox="1"/>
          <p:nvPr/>
        </p:nvSpPr>
        <p:spPr>
          <a:xfrm>
            <a:off x="4387454" y="2826711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83, CIP</a:t>
            </a:r>
            <a:r>
              <a:rPr lang="es-ES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74171" y="263486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32" name="CuadroTexto 131"/>
          <p:cNvSpPr txBox="1"/>
          <p:nvPr/>
        </p:nvSpPr>
        <p:spPr>
          <a:xfrm>
            <a:off x="4431219" y="3169576"/>
            <a:ext cx="40373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--</a:t>
            </a:r>
            <a:endParaRPr lang="es-ES" sz="600" dirty="0"/>
          </a:p>
        </p:txBody>
      </p:sp>
      <p:sp>
        <p:nvSpPr>
          <p:cNvPr id="136" name="CuadroTexto 135"/>
          <p:cNvSpPr txBox="1"/>
          <p:nvPr/>
        </p:nvSpPr>
        <p:spPr>
          <a:xfrm>
            <a:off x="994995" y="1965247"/>
            <a:ext cx="7723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http://</a:t>
            </a:r>
            <a:r>
              <a:rPr lang="es-ES" sz="600" dirty="0" smtClean="0"/>
              <a:t>PublicIP</a:t>
            </a:r>
            <a:r>
              <a:rPr lang="es-ES" sz="600" baseline="-25000" dirty="0" smtClean="0"/>
              <a:t>1</a:t>
            </a:r>
            <a:r>
              <a:rPr lang="es-ES" sz="600" dirty="0" smtClean="0"/>
              <a:t>:Port</a:t>
            </a:r>
            <a:r>
              <a:rPr lang="es-ES" sz="600" baseline="-25000" dirty="0" smtClean="0"/>
              <a:t>pub1</a:t>
            </a:r>
            <a:endParaRPr lang="es-ES" sz="600" baseline="-25000" dirty="0"/>
          </a:p>
        </p:txBody>
      </p: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CuadroTexto 143"/>
          <p:cNvSpPr txBox="1"/>
          <p:nvPr/>
        </p:nvSpPr>
        <p:spPr>
          <a:xfrm>
            <a:off x="4392134" y="2319726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2</a:t>
            </a:r>
            <a:r>
              <a:rPr lang="es-ES" sz="600" dirty="0" smtClean="0"/>
              <a:t>: 82, CIP</a:t>
            </a:r>
            <a:r>
              <a:rPr lang="es-ES" sz="600" baseline="-25000" dirty="0"/>
              <a:t>2</a:t>
            </a:r>
          </a:p>
        </p:txBody>
      </p:sp>
      <p:sp>
        <p:nvSpPr>
          <p:cNvPr id="152" name="Rectángulo 151"/>
          <p:cNvSpPr/>
          <p:nvPr/>
        </p:nvSpPr>
        <p:spPr>
          <a:xfrm>
            <a:off x="6437562" y="5744517"/>
            <a:ext cx="1470522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 smtClean="0">
                <a:latin typeface="Consolas"/>
                <a:cs typeface="Consolas"/>
              </a:rPr>
              <a:t>spec.clusterIp:spec.ports</a:t>
            </a:r>
            <a:r>
              <a:rPr lang="es-ES" sz="600" dirty="0" smtClean="0">
                <a:latin typeface="Consolas"/>
                <a:cs typeface="Consolas"/>
              </a:rPr>
              <a:t>[*].</a:t>
            </a:r>
            <a:r>
              <a:rPr lang="es-ES" sz="600" dirty="0" err="1" smtClean="0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53" name="Rectángulo 152"/>
          <p:cNvSpPr/>
          <p:nvPr/>
        </p:nvSpPr>
        <p:spPr>
          <a:xfrm>
            <a:off x="6478531" y="5551067"/>
            <a:ext cx="1384135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>
                <a:latin typeface="Consolas"/>
                <a:cs typeface="Consolas"/>
              </a:rPr>
              <a:t>&lt;</a:t>
            </a:r>
            <a:r>
              <a:rPr lang="es-ES" sz="600" dirty="0" err="1">
                <a:latin typeface="Consolas"/>
                <a:cs typeface="Consolas"/>
              </a:rPr>
              <a:t>NodeIP</a:t>
            </a:r>
            <a:r>
              <a:rPr lang="es-ES" sz="600" dirty="0">
                <a:latin typeface="Consolas"/>
                <a:cs typeface="Consolas"/>
              </a:rPr>
              <a:t>&gt;:</a:t>
            </a:r>
            <a:r>
              <a:rPr lang="es-ES" sz="600" dirty="0" err="1">
                <a:latin typeface="Consolas"/>
                <a:cs typeface="Consolas"/>
              </a:rPr>
              <a:t>spec.ports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nodePort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54" name="Rectángulo 153"/>
          <p:cNvSpPr/>
          <p:nvPr/>
        </p:nvSpPr>
        <p:spPr>
          <a:xfrm>
            <a:off x="6355622" y="5357618"/>
            <a:ext cx="1637960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>
                <a:latin typeface="Consolas"/>
                <a:cs typeface="Consolas"/>
              </a:rPr>
              <a:t>spec.loadBalancerIp:spec.pops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cxnSp>
        <p:nvCxnSpPr>
          <p:cNvPr id="156" name="Conector curvado 155"/>
          <p:cNvCxnSpPr>
            <a:stCxn id="152" idx="1"/>
            <a:endCxn id="153" idx="1"/>
          </p:cNvCxnSpPr>
          <p:nvPr/>
        </p:nvCxnSpPr>
        <p:spPr>
          <a:xfrm rot="10800000" flipH="1">
            <a:off x="6437561" y="5633585"/>
            <a:ext cx="40969" cy="193450"/>
          </a:xfrm>
          <a:prstGeom prst="curvedConnector3">
            <a:avLst>
              <a:gd name="adj1" fmla="val -557983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" name="Conector curvado 157"/>
          <p:cNvCxnSpPr>
            <a:stCxn id="153" idx="1"/>
            <a:endCxn id="154" idx="1"/>
          </p:cNvCxnSpPr>
          <p:nvPr/>
        </p:nvCxnSpPr>
        <p:spPr>
          <a:xfrm rot="10800000">
            <a:off x="6355623" y="5440137"/>
            <a:ext cx="122909" cy="193449"/>
          </a:xfrm>
          <a:prstGeom prst="curvedConnector3">
            <a:avLst>
              <a:gd name="adj1" fmla="val 285991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1" name="Conector recto 160"/>
          <p:cNvCxnSpPr>
            <a:stCxn id="154" idx="1"/>
          </p:cNvCxnSpPr>
          <p:nvPr/>
        </p:nvCxnSpPr>
        <p:spPr>
          <a:xfrm flipH="1">
            <a:off x="6023712" y="5440136"/>
            <a:ext cx="331910" cy="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4" name="Conector recto 163"/>
          <p:cNvCxnSpPr>
            <a:endCxn id="152" idx="3"/>
          </p:cNvCxnSpPr>
          <p:nvPr/>
        </p:nvCxnSpPr>
        <p:spPr>
          <a:xfrm flipH="1">
            <a:off x="7908084" y="5818243"/>
            <a:ext cx="359179" cy="87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6" name="Rectángulo redondeado 165"/>
          <p:cNvSpPr/>
          <p:nvPr/>
        </p:nvSpPr>
        <p:spPr>
          <a:xfrm>
            <a:off x="5486659" y="5345168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External</a:t>
            </a:r>
            <a:r>
              <a:rPr lang="es-ES" sz="800" dirty="0" smtClean="0">
                <a:solidFill>
                  <a:schemeClr val="bg1"/>
                </a:solidFill>
              </a:rPr>
              <a:t> Network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8267263" y="5333553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Internal Network (</a:t>
            </a:r>
            <a:r>
              <a:rPr lang="en-GB" sz="800" dirty="0" smtClean="0">
                <a:solidFill>
                  <a:schemeClr val="bg1"/>
                </a:solidFill>
              </a:rPr>
              <a:t>Backend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68" name="Imagen 16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3" y="4855845"/>
            <a:ext cx="4861983" cy="1358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2" name="Rectángulo 171"/>
          <p:cNvSpPr/>
          <p:nvPr/>
        </p:nvSpPr>
        <p:spPr>
          <a:xfrm>
            <a:off x="2829064" y="3565549"/>
            <a:ext cx="4251284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Elipse 63"/>
          <p:cNvSpPr>
            <a:spLocks noChangeAspect="1"/>
          </p:cNvSpPr>
          <p:nvPr/>
        </p:nvSpPr>
        <p:spPr>
          <a:xfrm>
            <a:off x="5848249" y="407110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5666236" y="4205872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8080</a:t>
            </a:r>
            <a:endParaRPr lang="es-ES" sz="600" dirty="0"/>
          </a:p>
        </p:txBody>
      </p:sp>
      <p:cxnSp>
        <p:nvCxnSpPr>
          <p:cNvPr id="62" name="Conector recto 61"/>
          <p:cNvCxnSpPr>
            <a:stCxn id="60" idx="0"/>
            <a:endCxn id="64" idx="2"/>
          </p:cNvCxnSpPr>
          <p:nvPr/>
        </p:nvCxnSpPr>
        <p:spPr>
          <a:xfrm>
            <a:off x="4051034" y="4171772"/>
            <a:ext cx="1797215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8" name="Conector recto 57"/>
          <p:cNvCxnSpPr>
            <a:stCxn id="60" idx="2"/>
            <a:endCxn id="57" idx="0"/>
          </p:cNvCxnSpPr>
          <p:nvPr/>
        </p:nvCxnSpPr>
        <p:spPr>
          <a:xfrm flipV="1">
            <a:off x="3962061" y="3070186"/>
            <a:ext cx="917" cy="101307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0" name="Arco 59"/>
          <p:cNvSpPr>
            <a:spLocks noChangeAspect="1"/>
          </p:cNvSpPr>
          <p:nvPr/>
        </p:nvSpPr>
        <p:spPr>
          <a:xfrm rot="10800000">
            <a:off x="3962061" y="399474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5" name="Conector recto 174"/>
          <p:cNvCxnSpPr>
            <a:stCxn id="176" idx="2"/>
            <a:endCxn id="135" idx="2"/>
          </p:cNvCxnSpPr>
          <p:nvPr/>
        </p:nvCxnSpPr>
        <p:spPr>
          <a:xfrm flipV="1">
            <a:off x="4051034" y="2029080"/>
            <a:ext cx="76439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6" name="Arco 175"/>
          <p:cNvSpPr>
            <a:spLocks noChangeAspect="1"/>
          </p:cNvSpPr>
          <p:nvPr/>
        </p:nvSpPr>
        <p:spPr>
          <a:xfrm rot="16200000">
            <a:off x="396206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7" name="Conector recto 176"/>
          <p:cNvCxnSpPr>
            <a:endCxn id="176" idx="0"/>
          </p:cNvCxnSpPr>
          <p:nvPr/>
        </p:nvCxnSpPr>
        <p:spPr>
          <a:xfrm flipV="1">
            <a:off x="396160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3" name="Conector recto 182"/>
          <p:cNvCxnSpPr>
            <a:stCxn id="184" idx="2"/>
            <a:endCxn id="134" idx="2"/>
          </p:cNvCxnSpPr>
          <p:nvPr/>
        </p:nvCxnSpPr>
        <p:spPr>
          <a:xfrm flipV="1">
            <a:off x="4055214" y="2575089"/>
            <a:ext cx="76439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4" name="Arco 183"/>
          <p:cNvSpPr>
            <a:spLocks noChangeAspect="1"/>
          </p:cNvSpPr>
          <p:nvPr/>
        </p:nvSpPr>
        <p:spPr>
          <a:xfrm rot="16200000">
            <a:off x="396624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Rectángulo 186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5" name="Arco 194"/>
          <p:cNvSpPr>
            <a:spLocks noChangeAspect="1"/>
          </p:cNvSpPr>
          <p:nvPr/>
        </p:nvSpPr>
        <p:spPr>
          <a:xfrm rot="16200000">
            <a:off x="4180471" y="297838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6" name="Conector recto 195"/>
          <p:cNvCxnSpPr>
            <a:endCxn id="195" idx="0"/>
          </p:cNvCxnSpPr>
          <p:nvPr/>
        </p:nvCxnSpPr>
        <p:spPr>
          <a:xfrm flipV="1">
            <a:off x="4179554" y="3066900"/>
            <a:ext cx="1376" cy="49864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8" name="Arco 197"/>
          <p:cNvSpPr>
            <a:spLocks noChangeAspect="1"/>
          </p:cNvSpPr>
          <p:nvPr/>
        </p:nvSpPr>
        <p:spPr>
          <a:xfrm rot="16200000">
            <a:off x="4180012" y="202731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9" name="Conector recto 198"/>
          <p:cNvCxnSpPr>
            <a:endCxn id="198" idx="0"/>
          </p:cNvCxnSpPr>
          <p:nvPr/>
        </p:nvCxnSpPr>
        <p:spPr>
          <a:xfrm flipV="1">
            <a:off x="4179554" y="2115830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0" name="Arco 199"/>
          <p:cNvSpPr>
            <a:spLocks noChangeAspect="1"/>
          </p:cNvSpPr>
          <p:nvPr/>
        </p:nvSpPr>
        <p:spPr>
          <a:xfrm rot="16200000">
            <a:off x="4184192" y="257792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2" name="Elipse 201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203" name="Rectángulo 202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204" name="Conector recto 203"/>
          <p:cNvCxnSpPr>
            <a:endCxn id="207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5" name="Conector recto 204"/>
          <p:cNvCxnSpPr>
            <a:stCxn id="208" idx="0"/>
            <a:endCxn id="202" idx="2"/>
          </p:cNvCxnSpPr>
          <p:nvPr/>
        </p:nvCxnSpPr>
        <p:spPr>
          <a:xfrm>
            <a:off x="3003468" y="2510453"/>
            <a:ext cx="155596" cy="227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6" name="Conector recto 205"/>
          <p:cNvCxnSpPr>
            <a:stCxn id="207" idx="2"/>
            <a:endCxn id="208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7" name="Arco 206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208" name="Arco 207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209" name="CuadroTexto 208"/>
          <p:cNvSpPr txBox="1"/>
          <p:nvPr/>
        </p:nvSpPr>
        <p:spPr>
          <a:xfrm>
            <a:off x="994995" y="2375771"/>
            <a:ext cx="74637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rgbClr val="339900"/>
                </a:solidFill>
              </a:rPr>
              <a:t>http://</a:t>
            </a:r>
            <a:r>
              <a:rPr lang="es-ES" sz="600" dirty="0" smtClean="0">
                <a:solidFill>
                  <a:srgbClr val="339900"/>
                </a:solidFill>
              </a:rPr>
              <a:t>PublicIP</a:t>
            </a:r>
            <a:r>
              <a:rPr lang="es-ES" sz="600" baseline="-25000" dirty="0">
                <a:solidFill>
                  <a:srgbClr val="339900"/>
                </a:solidFill>
              </a:rPr>
              <a:t>2</a:t>
            </a:r>
            <a:r>
              <a:rPr lang="es-ES" sz="600" dirty="0" smtClean="0">
                <a:solidFill>
                  <a:srgbClr val="339900"/>
                </a:solidFill>
              </a:rPr>
              <a:t>:Port</a:t>
            </a:r>
            <a:r>
              <a:rPr lang="es-ES" sz="600" baseline="-25000" dirty="0" smtClean="0">
                <a:solidFill>
                  <a:srgbClr val="339900"/>
                </a:solidFill>
              </a:rPr>
              <a:t>pub2</a:t>
            </a:r>
            <a:endParaRPr lang="es-ES" sz="600" baseline="-25000" dirty="0">
              <a:solidFill>
                <a:srgbClr val="339900"/>
              </a:solidFill>
            </a:endParaRPr>
          </a:p>
        </p:txBody>
      </p:sp>
      <p:cxnSp>
        <p:nvCxnSpPr>
          <p:cNvPr id="210" name="Conector recto 209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Y 108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11" name="CuadroTexto 210"/>
          <p:cNvSpPr txBox="1"/>
          <p:nvPr/>
        </p:nvSpPr>
        <p:spPr>
          <a:xfrm>
            <a:off x="2651985" y="2659650"/>
            <a:ext cx="1108401" cy="9233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600" dirty="0" smtClean="0">
                <a:solidFill>
                  <a:srgbClr val="339900"/>
                </a:solidFill>
              </a:rPr>
              <a:t>Route</a:t>
            </a:r>
            <a:r>
              <a:rPr lang="es-ES" sz="600" dirty="0" smtClean="0">
                <a:solidFill>
                  <a:srgbClr val="339900"/>
                </a:solidFill>
              </a:rPr>
              <a:t> &lt;http&gt;://&lt;IP&gt;:&lt;Port&gt;/&lt;</a:t>
            </a:r>
            <a:r>
              <a:rPr lang="en-GB" sz="600" dirty="0" smtClean="0">
                <a:solidFill>
                  <a:srgbClr val="339900"/>
                </a:solidFill>
              </a:rPr>
              <a:t>Path</a:t>
            </a:r>
            <a:r>
              <a:rPr lang="es-ES" sz="600" dirty="0" smtClean="0">
                <a:solidFill>
                  <a:srgbClr val="339900"/>
                </a:solidFill>
              </a:rPr>
              <a:t>&gt;</a:t>
            </a:r>
            <a:endParaRPr lang="es-ES" sz="600" dirty="0">
              <a:solidFill>
                <a:srgbClr val="339900"/>
              </a:solidFill>
            </a:endParaRPr>
          </a:p>
        </p:txBody>
      </p:sp>
      <p:sp>
        <p:nvSpPr>
          <p:cNvPr id="212" name="CuadroTexto 211"/>
          <p:cNvSpPr txBox="1"/>
          <p:nvPr/>
        </p:nvSpPr>
        <p:spPr>
          <a:xfrm>
            <a:off x="2953492" y="2805410"/>
            <a:ext cx="40113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>
                <a:solidFill>
                  <a:srgbClr val="339900"/>
                </a:solidFill>
              </a:rPr>
              <a:t>To CIP</a:t>
            </a:r>
            <a:r>
              <a:rPr lang="es-ES" sz="600" baseline="-25000" dirty="0" smtClean="0">
                <a:solidFill>
                  <a:srgbClr val="339900"/>
                </a:solidFill>
              </a:rPr>
              <a:t>2</a:t>
            </a:r>
            <a:r>
              <a:rPr lang="es-ES" sz="600" dirty="0" smtClean="0">
                <a:solidFill>
                  <a:srgbClr val="339900"/>
                </a:solidFill>
              </a:rPr>
              <a:t>:Port</a:t>
            </a:r>
            <a:r>
              <a:rPr lang="es-ES" sz="600" baseline="-25000" dirty="0" smtClean="0">
                <a:solidFill>
                  <a:srgbClr val="339900"/>
                </a:solidFill>
              </a:rPr>
              <a:t>2</a:t>
            </a:r>
            <a:endParaRPr lang="es-ES" sz="600" baseline="-25000" dirty="0">
              <a:solidFill>
                <a:srgbClr val="33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US" dirty="0"/>
              <a:t>Exposing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mr-IN" dirty="0" smtClean="0"/>
              <a:t>–</a:t>
            </a:r>
            <a:r>
              <a:rPr lang="es-ES" dirty="0" smtClean="0"/>
              <a:t> </a:t>
            </a:r>
            <a:r>
              <a:rPr lang="en-GB" dirty="0"/>
              <a:t>Ingress </a:t>
            </a:r>
            <a:r>
              <a:rPr lang="en-GB" dirty="0" smtClean="0"/>
              <a:t>2/</a:t>
            </a:r>
            <a:r>
              <a:rPr lang="en-GB" dirty="0"/>
              <a:t>4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57201" y="1443222"/>
            <a:ext cx="4347186" cy="43306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v1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kind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Namespace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v1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kind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ServiceAccount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echoserver-sa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namespace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extensions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/v1beta1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kind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Deployment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pod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namespace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spec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replicas: 1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template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mr-IN" sz="800" dirty="0" smtClean="0">
                <a:latin typeface="Consolas"/>
                <a:cs typeface="Consolas"/>
              </a:rPr>
              <a:t>  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labels: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app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docker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tpl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latin typeface="Consolas"/>
                <a:cs typeface="Consolas"/>
              </a:rPr>
              <a:t>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spec: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serviceAccountName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echoserver-sa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latin typeface="Consolas"/>
                <a:cs typeface="Consolas"/>
              </a:rPr>
              <a:t>  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containers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  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docker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latin typeface="Consolas"/>
                <a:cs typeface="Consolas"/>
              </a:rPr>
              <a:t>    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image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gcr.io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google_containers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/echoserver:1.4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imagePullPolicy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IfNotPresent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latin typeface="Consolas"/>
                <a:cs typeface="Consolas"/>
              </a:rPr>
              <a:t>    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ports:</a:t>
            </a:r>
          </a:p>
          <a:p>
            <a:r>
              <a:rPr lang="de-DE" sz="800" dirty="0" smtClean="0">
                <a:latin typeface="Consolas"/>
                <a:cs typeface="Consolas"/>
              </a:rPr>
              <a:t>        </a:t>
            </a:r>
            <a:r>
              <a:rPr lang="de-DE" sz="800" dirty="0" smtClean="0">
                <a:solidFill>
                  <a:srgbClr val="000000"/>
                </a:solidFill>
                <a:latin typeface="Consolas"/>
                <a:cs typeface="Consolas"/>
              </a:rPr>
              <a:t>- </a:t>
            </a:r>
            <a:r>
              <a:rPr lang="de-DE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containerPort</a:t>
            </a:r>
            <a:r>
              <a:rPr lang="de-DE" sz="800" dirty="0" smtClean="0">
                <a:solidFill>
                  <a:srgbClr val="000000"/>
                </a:solidFill>
                <a:latin typeface="Consolas"/>
                <a:cs typeface="Consolas"/>
              </a:rPr>
              <a:t>: 8080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063071" y="1459607"/>
            <a:ext cx="3813569" cy="43142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v1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kind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Service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svc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-lb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labels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app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svc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-lb-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label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namespace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spec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type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LoadBalancer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ports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http</a:t>
            </a:r>
          </a:p>
          <a:p>
            <a:r>
              <a:rPr lang="mr-IN" sz="800" dirty="0" smtClean="0">
                <a:latin typeface="Consolas"/>
                <a:cs typeface="Consolas"/>
              </a:rPr>
              <a:t>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port: 81</a:t>
            </a:r>
          </a:p>
          <a:p>
            <a:r>
              <a:rPr lang="de-DE" sz="800" dirty="0" smtClean="0">
                <a:latin typeface="Consolas"/>
                <a:cs typeface="Consolas"/>
              </a:rPr>
              <a:t>    </a:t>
            </a:r>
            <a:r>
              <a:rPr lang="de-DE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targetPort</a:t>
            </a:r>
            <a:r>
              <a:rPr lang="de-DE" sz="800" dirty="0" smtClean="0">
                <a:solidFill>
                  <a:srgbClr val="000000"/>
                </a:solidFill>
                <a:latin typeface="Consolas"/>
                <a:cs typeface="Consolas"/>
              </a:rPr>
              <a:t>: 8080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r>
              <a:rPr lang="en-US" sz="800" dirty="0" smtClean="0">
                <a:solidFill>
                  <a:srgbClr val="8F5902"/>
                </a:solidFill>
                <a:latin typeface="Consolas"/>
                <a:cs typeface="Consolas"/>
              </a:rPr>
              <a:t>#</a:t>
            </a:r>
            <a:r>
              <a:rPr lang="en-US" sz="800" dirty="0" err="1" smtClean="0">
                <a:solidFill>
                  <a:srgbClr val="8F5902"/>
                </a:solidFill>
                <a:latin typeface="Consolas"/>
                <a:cs typeface="Consolas"/>
              </a:rPr>
              <a:t>nodePort</a:t>
            </a:r>
            <a:r>
              <a:rPr lang="en-US" sz="800" dirty="0" smtClean="0">
                <a:solidFill>
                  <a:srgbClr val="8F5902"/>
                </a:solidFill>
                <a:latin typeface="Consolas"/>
                <a:cs typeface="Consolas"/>
              </a:rPr>
              <a:t>: 30001 # valid range of ports is 30000-32767</a:t>
            </a:r>
          </a:p>
          <a:p>
            <a:r>
              <a:rPr lang="en-US" sz="800" dirty="0" smtClean="0">
                <a:latin typeface="Consolas"/>
                <a:cs typeface="Consolas"/>
              </a:rPr>
              <a:t>  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selector: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app: echo-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docker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-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tpl</a:t>
            </a:r>
            <a:endParaRPr lang="en-U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v1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kind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Service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svc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np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labels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app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svc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np-label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namespace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spec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type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NodePort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ports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http</a:t>
            </a:r>
          </a:p>
          <a:p>
            <a:r>
              <a:rPr lang="mr-IN" sz="800" dirty="0" smtClean="0">
                <a:latin typeface="Consolas"/>
                <a:cs typeface="Consolas"/>
              </a:rPr>
              <a:t>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port: 82</a:t>
            </a:r>
          </a:p>
          <a:p>
            <a:r>
              <a:rPr lang="de-DE" sz="800" dirty="0" smtClean="0">
                <a:latin typeface="Consolas"/>
                <a:cs typeface="Consolas"/>
              </a:rPr>
              <a:t>    </a:t>
            </a:r>
            <a:r>
              <a:rPr lang="de-DE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targetPort</a:t>
            </a:r>
            <a:r>
              <a:rPr lang="de-DE" sz="800" dirty="0" smtClean="0">
                <a:solidFill>
                  <a:srgbClr val="000000"/>
                </a:solidFill>
                <a:latin typeface="Consolas"/>
                <a:cs typeface="Consolas"/>
              </a:rPr>
              <a:t>: 8080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r>
              <a:rPr lang="en-US" sz="800" dirty="0" smtClean="0">
                <a:solidFill>
                  <a:srgbClr val="8F5902"/>
                </a:solidFill>
                <a:latin typeface="Consolas"/>
                <a:cs typeface="Consolas"/>
              </a:rPr>
              <a:t>#</a:t>
            </a:r>
            <a:r>
              <a:rPr lang="en-US" sz="800" dirty="0" err="1" smtClean="0">
                <a:solidFill>
                  <a:srgbClr val="8F5902"/>
                </a:solidFill>
                <a:latin typeface="Consolas"/>
                <a:cs typeface="Consolas"/>
              </a:rPr>
              <a:t>nodePort</a:t>
            </a:r>
            <a:r>
              <a:rPr lang="en-US" sz="800" dirty="0" smtClean="0">
                <a:solidFill>
                  <a:srgbClr val="8F5902"/>
                </a:solidFill>
                <a:latin typeface="Consolas"/>
                <a:cs typeface="Consolas"/>
              </a:rPr>
              <a:t>: 30001 # valid range of ports is 30000-32767</a:t>
            </a:r>
          </a:p>
          <a:p>
            <a:r>
              <a:rPr lang="en-US" sz="800" dirty="0" smtClean="0">
                <a:latin typeface="Consolas"/>
                <a:cs typeface="Consolas"/>
              </a:rPr>
              <a:t>  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selector: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app: echo-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docker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-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tpl</a:t>
            </a:r>
            <a:endParaRPr lang="en-US" sz="800" dirty="0" smtClean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57200" y="5874107"/>
            <a:ext cx="8419440" cy="3843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together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/02-ingress/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echoserve-app.yaml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51678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US" dirty="0"/>
              <a:t>Exposing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mr-IN" dirty="0" smtClean="0"/>
              <a:t>–</a:t>
            </a:r>
            <a:r>
              <a:rPr lang="es-ES" dirty="0" smtClean="0"/>
              <a:t> </a:t>
            </a:r>
            <a:r>
              <a:rPr lang="en-GB" dirty="0"/>
              <a:t>Ingress </a:t>
            </a:r>
            <a:r>
              <a:rPr lang="en-GB" dirty="0" smtClean="0"/>
              <a:t>3/</a:t>
            </a:r>
            <a:r>
              <a:rPr lang="en-GB" dirty="0"/>
              <a:t>4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57201" y="1593630"/>
            <a:ext cx="4347186" cy="46982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v1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kind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Service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svc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-ci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labels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app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svc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-ci-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label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namespace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spec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type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ClusterIP </a:t>
            </a:r>
            <a:r>
              <a:rPr lang="es-ES" sz="800" dirty="0" smtClean="0">
                <a:solidFill>
                  <a:srgbClr val="8F5902"/>
                </a:solidFill>
                <a:latin typeface="Consolas"/>
                <a:cs typeface="Consolas"/>
              </a:rPr>
              <a:t># </a:t>
            </a:r>
            <a:r>
              <a:rPr lang="es-ES" sz="800" dirty="0" err="1" smtClean="0">
                <a:solidFill>
                  <a:srgbClr val="8F5902"/>
                </a:solidFill>
                <a:latin typeface="Consolas"/>
                <a:cs typeface="Consolas"/>
              </a:rPr>
              <a:t>it's</a:t>
            </a:r>
            <a:r>
              <a:rPr lang="es-ES" sz="800" dirty="0" smtClean="0">
                <a:solidFill>
                  <a:srgbClr val="8F5902"/>
                </a:solidFill>
                <a:latin typeface="Consolas"/>
                <a:cs typeface="Consolas"/>
              </a:rPr>
              <a:t> default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ports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http</a:t>
            </a:r>
          </a:p>
          <a:p>
            <a:r>
              <a:rPr lang="mr-IN" sz="800" dirty="0" smtClean="0">
                <a:latin typeface="Consolas"/>
                <a:cs typeface="Consolas"/>
              </a:rPr>
              <a:t>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port: 83</a:t>
            </a:r>
          </a:p>
          <a:p>
            <a:r>
              <a:rPr lang="de-DE" sz="800" dirty="0" smtClean="0">
                <a:latin typeface="Consolas"/>
                <a:cs typeface="Consolas"/>
              </a:rPr>
              <a:t>    </a:t>
            </a:r>
            <a:r>
              <a:rPr lang="de-DE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targetPort</a:t>
            </a:r>
            <a:r>
              <a:rPr lang="de-DE" sz="800" dirty="0" smtClean="0">
                <a:solidFill>
                  <a:srgbClr val="000000"/>
                </a:solidFill>
                <a:latin typeface="Consolas"/>
                <a:cs typeface="Consolas"/>
              </a:rPr>
              <a:t>: 8080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r>
              <a:rPr lang="en-US" sz="800" dirty="0" smtClean="0">
                <a:solidFill>
                  <a:srgbClr val="8F5902"/>
                </a:solidFill>
                <a:latin typeface="Consolas"/>
                <a:cs typeface="Consolas"/>
              </a:rPr>
              <a:t>#</a:t>
            </a:r>
            <a:r>
              <a:rPr lang="en-US" sz="800" dirty="0" err="1" smtClean="0">
                <a:solidFill>
                  <a:srgbClr val="8F5902"/>
                </a:solidFill>
                <a:latin typeface="Consolas"/>
                <a:cs typeface="Consolas"/>
              </a:rPr>
              <a:t>nodePort</a:t>
            </a:r>
            <a:r>
              <a:rPr lang="en-US" sz="800" dirty="0" smtClean="0">
                <a:solidFill>
                  <a:srgbClr val="8F5902"/>
                </a:solidFill>
                <a:latin typeface="Consolas"/>
                <a:cs typeface="Consolas"/>
              </a:rPr>
              <a:t>: 30001 # valid range of ports is 30000-32767</a:t>
            </a:r>
          </a:p>
          <a:p>
            <a:r>
              <a:rPr lang="en-US" sz="800" dirty="0" smtClean="0">
                <a:latin typeface="Consolas"/>
                <a:cs typeface="Consolas"/>
              </a:rPr>
              <a:t>  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selector: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app: echo-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docker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-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tpl</a:t>
            </a:r>
            <a:endParaRPr lang="en-U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extensions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/v1beta1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kind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Ingress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np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annotations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kubernetes.io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ingress.class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smtClean="0">
                <a:solidFill>
                  <a:srgbClr val="4E9A06"/>
                </a:solidFill>
                <a:latin typeface="Consolas"/>
                <a:cs typeface="Consolas"/>
              </a:rPr>
              <a:t>"</a:t>
            </a:r>
            <a:r>
              <a:rPr lang="es-ES" sz="800" dirty="0" err="1" smtClean="0">
                <a:solidFill>
                  <a:srgbClr val="4E9A06"/>
                </a:solidFill>
                <a:latin typeface="Consolas"/>
                <a:cs typeface="Consolas"/>
              </a:rPr>
              <a:t>nginx</a:t>
            </a:r>
            <a:r>
              <a:rPr lang="es-ES" sz="800" dirty="0" smtClean="0">
                <a:solidFill>
                  <a:srgbClr val="4E9A06"/>
                </a:solidFill>
                <a:latin typeface="Consolas"/>
                <a:cs typeface="Consolas"/>
              </a:rPr>
              <a:t>"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namespace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spec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backend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serviceName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svc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np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s-ES" sz="800" dirty="0" smtClean="0">
                <a:solidFill>
                  <a:srgbClr val="8F5902"/>
                </a:solidFill>
                <a:latin typeface="Consolas"/>
                <a:cs typeface="Consolas"/>
              </a:rPr>
              <a:t># </a:t>
            </a:r>
            <a:r>
              <a:rPr lang="es-ES" sz="800" dirty="0" err="1" smtClean="0">
                <a:solidFill>
                  <a:srgbClr val="8F5902"/>
                </a:solidFill>
                <a:latin typeface="Consolas"/>
                <a:cs typeface="Consolas"/>
              </a:rPr>
              <a:t>my</a:t>
            </a:r>
            <a:r>
              <a:rPr lang="es-ES" sz="800" dirty="0" smtClean="0">
                <a:solidFill>
                  <a:srgbClr val="8F5902"/>
                </a:solidFill>
                <a:latin typeface="Consolas"/>
                <a:cs typeface="Consolas"/>
              </a:rPr>
              <a:t> default </a:t>
            </a:r>
            <a:r>
              <a:rPr lang="es-ES" sz="800" dirty="0" err="1" smtClean="0">
                <a:solidFill>
                  <a:srgbClr val="8F5902"/>
                </a:solidFill>
                <a:latin typeface="Consolas"/>
                <a:cs typeface="Consolas"/>
              </a:rPr>
              <a:t>backend</a:t>
            </a:r>
            <a:endParaRPr lang="es-ES" sz="800" dirty="0" smtClean="0">
              <a:solidFill>
                <a:srgbClr val="8F5902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latin typeface="Consolas"/>
                <a:cs typeface="Consolas"/>
              </a:rPr>
              <a:t>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servicePort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82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rules: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 host: port82.echoserver.local</a:t>
            </a:r>
          </a:p>
          <a:p>
            <a:r>
              <a:rPr lang="de-DE" sz="800" dirty="0" smtClean="0">
                <a:latin typeface="Consolas"/>
                <a:cs typeface="Consolas"/>
              </a:rPr>
              <a:t>    </a:t>
            </a:r>
            <a:r>
              <a:rPr lang="de-DE" sz="800" dirty="0" smtClean="0">
                <a:solidFill>
                  <a:srgbClr val="000000"/>
                </a:solidFill>
                <a:latin typeface="Consolas"/>
                <a:cs typeface="Consolas"/>
              </a:rPr>
              <a:t>http:</a:t>
            </a:r>
          </a:p>
          <a:p>
            <a:r>
              <a:rPr lang="mr-IN" sz="800" dirty="0" smtClean="0">
                <a:latin typeface="Consolas"/>
                <a:cs typeface="Consolas"/>
              </a:rPr>
              <a:t>  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paths:</a:t>
            </a:r>
          </a:p>
          <a:p>
            <a:r>
              <a:rPr lang="mr-IN" sz="800" dirty="0" smtClean="0">
                <a:latin typeface="Consolas"/>
                <a:cs typeface="Consolas"/>
              </a:rPr>
              <a:t>  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- path: /port82</a:t>
            </a:r>
          </a:p>
          <a:p>
            <a:r>
              <a:rPr lang="mr-IN" sz="800" dirty="0" smtClean="0">
                <a:latin typeface="Consolas"/>
                <a:cs typeface="Consolas"/>
              </a:rPr>
              <a:t>    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backend: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  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serviceName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svc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np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latin typeface="Consolas"/>
                <a:cs typeface="Consolas"/>
              </a:rPr>
              <a:t>      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servicePort: 82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063071" y="1610015"/>
            <a:ext cx="3813569" cy="46982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apiVersion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extensions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/v1beta1</a:t>
            </a: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kind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Ingress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metadata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-ci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annotations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kubernetes.io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ingress.class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smtClean="0">
                <a:solidFill>
                  <a:srgbClr val="4E9A06"/>
                </a:solidFill>
                <a:latin typeface="Consolas"/>
                <a:cs typeface="Consolas"/>
              </a:rPr>
              <a:t>"</a:t>
            </a:r>
            <a:r>
              <a:rPr lang="es-ES" sz="800" dirty="0" err="1" smtClean="0">
                <a:solidFill>
                  <a:srgbClr val="4E9A06"/>
                </a:solidFill>
                <a:latin typeface="Consolas"/>
                <a:cs typeface="Consolas"/>
              </a:rPr>
              <a:t>nginx</a:t>
            </a:r>
            <a:r>
              <a:rPr lang="es-ES" sz="800" dirty="0" smtClean="0">
                <a:solidFill>
                  <a:srgbClr val="4E9A06"/>
                </a:solidFill>
                <a:latin typeface="Consolas"/>
                <a:cs typeface="Consolas"/>
              </a:rPr>
              <a:t>"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namespace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spec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rules: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 host: port83.echoserver.local</a:t>
            </a:r>
          </a:p>
          <a:p>
            <a:r>
              <a:rPr lang="de-DE" sz="800" dirty="0" smtClean="0">
                <a:latin typeface="Consolas"/>
                <a:cs typeface="Consolas"/>
              </a:rPr>
              <a:t>    </a:t>
            </a:r>
            <a:r>
              <a:rPr lang="de-DE" sz="800" dirty="0" smtClean="0">
                <a:solidFill>
                  <a:srgbClr val="000000"/>
                </a:solidFill>
                <a:latin typeface="Consolas"/>
                <a:cs typeface="Consolas"/>
              </a:rPr>
              <a:t>http:</a:t>
            </a:r>
          </a:p>
          <a:p>
            <a:r>
              <a:rPr lang="mr-IN" sz="800" dirty="0" smtClean="0">
                <a:latin typeface="Consolas"/>
                <a:cs typeface="Consolas"/>
              </a:rPr>
              <a:t>  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paths:</a:t>
            </a:r>
          </a:p>
          <a:p>
            <a:r>
              <a:rPr lang="mr-IN" sz="800" dirty="0" smtClean="0">
                <a:latin typeface="Consolas"/>
                <a:cs typeface="Consolas"/>
              </a:rPr>
              <a:t>  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- path: /port83</a:t>
            </a:r>
          </a:p>
          <a:p>
            <a:r>
              <a:rPr lang="mr-IN" sz="800" dirty="0" smtClean="0">
                <a:latin typeface="Consolas"/>
                <a:cs typeface="Consolas"/>
              </a:rPr>
              <a:t>    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backend:</a:t>
            </a:r>
          </a:p>
          <a:p>
            <a:r>
              <a:rPr lang="es-ES" sz="800" dirty="0" smtClean="0">
                <a:latin typeface="Consolas"/>
                <a:cs typeface="Consolas"/>
              </a:rPr>
              <a:t>         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serviceName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: 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svc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-ci</a:t>
            </a:r>
          </a:p>
          <a:p>
            <a:r>
              <a:rPr lang="mr-IN" sz="800" dirty="0" smtClean="0">
                <a:latin typeface="Consolas"/>
                <a:cs typeface="Consolas"/>
              </a:rPr>
              <a:t>         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servicePort: 83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2640012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US" dirty="0"/>
              <a:t>Exposing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mr-IN" dirty="0" smtClean="0"/>
              <a:t>–</a:t>
            </a:r>
            <a:r>
              <a:rPr lang="es-ES" dirty="0" smtClean="0"/>
              <a:t> </a:t>
            </a:r>
            <a:r>
              <a:rPr lang="en-GB" dirty="0"/>
              <a:t>Ingress </a:t>
            </a:r>
            <a:r>
              <a:rPr lang="en-GB" dirty="0" smtClean="0"/>
              <a:t>4/</a:t>
            </a:r>
            <a:r>
              <a:rPr lang="en-GB" dirty="0"/>
              <a:t>4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57200" y="1354667"/>
            <a:ext cx="8102600" cy="493722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get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pods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-n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NAME                        READY     STATUS    RESTARTS   AGE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echo-pod-75786585b5-j752l   1/1       Running   0          4d</a:t>
            </a:r>
            <a:endParaRPr lang="es-ES_tradnl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get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svc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-n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NAME          TYPE        CLUSTER-IP      EXTERNAL-IP   PORT(S)        AGE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echo-svc-ci   ClusterIP   100.70.164.2    &lt;none&gt;        83/TCP         4d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echo-svc-np   NodePort    100.67.182.23   &lt;none&gt;        82:32330/TCP   4d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endParaRPr lang="es-E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get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ingress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-n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NAME          HOSTS                     ADDRESS            PORTS     AGE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-ci   port83.echoserver.local   ac8db89dc0b5b...   80        1d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echo-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-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np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  port82.echoserver.local   ac8db89dc0b5b...   80        1d</a:t>
            </a:r>
            <a:endParaRPr lang="es-ES_tradnl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endParaRPr lang="es-ES_tradnl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 exec -n 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-ns echo-pod-75786585b5-j752l curl 100.67.182.23:82/svc82</a:t>
            </a:r>
            <a:endParaRPr lang="es-ES_tradnl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 exec -n </a:t>
            </a:r>
            <a:r>
              <a:rPr lang="en-U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</a:t>
            </a:r>
            <a:r>
              <a:rPr lang="en-US" sz="800" dirty="0" smtClean="0">
                <a:solidFill>
                  <a:srgbClr val="000000"/>
                </a:solidFill>
                <a:latin typeface="Consolas"/>
                <a:cs typeface="Consolas"/>
              </a:rPr>
              <a:t>-ns echo-pod-75786585b5-j752l curl 100.70.164.2:83/svc83</a:t>
            </a:r>
            <a:endParaRPr lang="en-US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logs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-f echo-pod-75786585b5-j752l -n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100.96.2.1 - - [13/Feb/2018:14:32:51 +0000] "GET /svc8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2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 HTTP/1.1" 200 400 "-" "curl/7.47.0"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100.96.2.1 - - [13/Feb/2018:14:33:06 +0000] "GET /svc8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3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 HTTP/1.1" 200 402 "-" "curl/7.47.0"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endParaRPr lang="es-ES_tradnl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get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ingress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-n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-o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wide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NAME          HOSTS                     ADDRESS                                                                   PORTS     AGE</a:t>
            </a:r>
          </a:p>
          <a:p>
            <a:r>
              <a:rPr lang="pl-PL" sz="800" dirty="0" smtClean="0">
                <a:solidFill>
                  <a:srgbClr val="000000"/>
                </a:solidFill>
                <a:latin typeface="Consolas"/>
                <a:cs typeface="Consolas"/>
              </a:rPr>
              <a:t>echo-</a:t>
            </a:r>
            <a:r>
              <a:rPr lang="pl-PL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</a:t>
            </a:r>
            <a:r>
              <a:rPr lang="pl-PL" sz="800" dirty="0" smtClean="0">
                <a:solidFill>
                  <a:srgbClr val="000000"/>
                </a:solidFill>
                <a:latin typeface="Consolas"/>
                <a:cs typeface="Consolas"/>
              </a:rPr>
              <a:t>-ci   port83.echoserver.local   ac8db89dc0b5b11e897330227edf5f86-1217226370.us-east-2.elb.amazonaws.com   80        1d</a:t>
            </a:r>
          </a:p>
          <a:p>
            <a:r>
              <a:rPr lang="pl-PL" sz="800" dirty="0" smtClean="0">
                <a:solidFill>
                  <a:srgbClr val="000000"/>
                </a:solidFill>
                <a:latin typeface="Consolas"/>
                <a:cs typeface="Consolas"/>
              </a:rPr>
              <a:t>echo-</a:t>
            </a:r>
            <a:r>
              <a:rPr lang="pl-PL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</a:t>
            </a:r>
            <a:r>
              <a:rPr lang="pl-PL" sz="800" dirty="0" smtClean="0">
                <a:solidFill>
                  <a:srgbClr val="000000"/>
                </a:solidFill>
                <a:latin typeface="Consolas"/>
                <a:cs typeface="Consolas"/>
              </a:rPr>
              <a:t>-</a:t>
            </a:r>
            <a:r>
              <a:rPr lang="pl-PL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np</a:t>
            </a:r>
            <a:r>
              <a:rPr lang="pl-PL" sz="800" dirty="0" smtClean="0">
                <a:solidFill>
                  <a:srgbClr val="000000"/>
                </a:solidFill>
                <a:latin typeface="Consolas"/>
                <a:cs typeface="Consolas"/>
              </a:rPr>
              <a:t>   port82.echoserver.local   ac8db89dc0b5b11e897330227edf5f86-1217226370.us-east-2.elb.amazonaws.com   80        1d</a:t>
            </a:r>
          </a:p>
          <a:p>
            <a:endParaRPr lang="es-ES_tradnl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curl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-v ac8db89dc0b5b11e897330227edf5f86-1217226370.us-east-2.elb.amazonaws.com/port82 -H 'Host: port82.echoserver.local'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curl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-v ac8db89dc0b5b11e897330227edf5f86-1217226370.us-east-2.elb.amazonaws.com/port83 -H 'Host: port83.echoserver.local'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curl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-v ac8db89dc0b5b11e897330227edf5f86-1217226370.us-east-2.elb.amazonaws.com -H 'Host: port82.echoserver.local'</a:t>
            </a: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curl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-v ac8db89dc0b5b11e897330227edf5f86-1217226370.us-east-2.elb.amazonaws.com -H 'Host: port83.echoserver.local' </a:t>
            </a:r>
          </a:p>
          <a:p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logs</a:t>
            </a:r>
            <a:r>
              <a:rPr lang="es-ES" sz="800" dirty="0" smtClean="0">
                <a:solidFill>
                  <a:srgbClr val="000000"/>
                </a:solidFill>
                <a:latin typeface="Consolas"/>
                <a:cs typeface="Consolas"/>
              </a:rPr>
              <a:t> -f nginx-ingress-controller-6bbdcd7799-9x76q -n </a:t>
            </a:r>
            <a:r>
              <a:rPr lang="es-ES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ingress-nginx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 - [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] - -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[</a:t>
            </a:r>
            <a:r>
              <a:rPr lang="es-ES_tradnl" sz="8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]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"GET /port82 HTTP/1.1" 200 566 "-" "curl/7.54.0" 196 0.003 [echoserver-ns-echo-svc-np-82] 100.96.2.37:8080 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 200</a:t>
            </a:r>
          </a:p>
          <a:p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 - [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] - -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[</a:t>
            </a:r>
            <a:r>
              <a:rPr lang="es-ES_tradnl" sz="8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]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"GET /port83 HTTP/1.1" 200 566 "-" "curl/7.54.0" 196 0.003 [echoserver-ns-echo-svc-ci-83] 100.96.2.37:8080 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 200</a:t>
            </a:r>
          </a:p>
          <a:p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 - [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] - -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[</a:t>
            </a:r>
            <a:r>
              <a:rPr lang="es-ES_tradnl" sz="8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]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"GET / HTTP/1.1" 200 548 "-" "curl/7.54.0" 190 0.002 [echoserver-ns-echo-svc-np-82] 100.96.2.37:8080 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 200</a:t>
            </a:r>
          </a:p>
          <a:p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 - [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] - -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[</a:t>
            </a:r>
            <a:r>
              <a:rPr lang="es-ES_tradnl" sz="800" dirty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] 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"GET / HTTP/1.1" 404 21 "-" "curl/7.54.0" 190 0.003 [upstream-default-backend] 100.96.2.32:8080 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...</a:t>
            </a:r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 404</a:t>
            </a:r>
            <a:endParaRPr lang="es-ES_tradnl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endParaRPr lang="es-ES_tradnl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$ </a:t>
            </a:r>
            <a:r>
              <a:rPr lang="es-ES_tradnl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kubectl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s-ES_tradnl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logs</a:t>
            </a:r>
            <a:r>
              <a:rPr lang="es-ES_tradnl" sz="800" dirty="0" smtClean="0">
                <a:solidFill>
                  <a:srgbClr val="000000"/>
                </a:solidFill>
                <a:latin typeface="Consolas"/>
                <a:cs typeface="Consolas"/>
              </a:rPr>
              <a:t> -f echo-pod-75786585b5-j752l -n </a:t>
            </a:r>
            <a:r>
              <a:rPr lang="es-ES_tradnl" sz="800" dirty="0" err="1" smtClean="0">
                <a:solidFill>
                  <a:srgbClr val="000000"/>
                </a:solidFill>
                <a:latin typeface="Consolas"/>
                <a:cs typeface="Consolas"/>
              </a:rPr>
              <a:t>echoserver-ns</a:t>
            </a:r>
            <a:endParaRPr lang="es-ES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100.96.1.19 - - [13/Feb/2018:14:48:05 +0000] "GET /port82 HTTP/1.1" 200 706 "-" "curl/7.54.0"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100.96.1.19 - - [13/Feb/2018:14:49:57 +0000] "GET /port83 HTTP/1.1" 200 706 "-" "curl/7.54.0"</a:t>
            </a:r>
          </a:p>
          <a:p>
            <a:r>
              <a:rPr lang="mr-IN" sz="800" dirty="0" smtClean="0">
                <a:solidFill>
                  <a:srgbClr val="000000"/>
                </a:solidFill>
                <a:latin typeface="Consolas"/>
                <a:cs typeface="Consolas"/>
              </a:rPr>
              <a:t>100.96.1.19 - - [13/Feb/2018:14:50:49 +0000] "GET / HTTP/1.1" 200 687 "-" "curl/7.54.0"</a:t>
            </a:r>
            <a:endParaRPr lang="es-ES_tradnl" sz="800" dirty="0" smtClean="0">
              <a:solidFill>
                <a:srgbClr val="000000"/>
              </a:solidFill>
              <a:latin typeface="Consolas"/>
              <a:cs typeface="Consolas"/>
            </a:endParaRPr>
          </a:p>
          <a:p>
            <a:endParaRPr lang="es-ES_tradnl" sz="800" dirty="0">
              <a:solidFill>
                <a:srgbClr val="000000"/>
              </a:solidFill>
              <a:latin typeface="Consolas"/>
              <a:cs typeface="Consolas"/>
            </a:endParaRPr>
          </a:p>
          <a:p>
            <a:endParaRPr lang="mr-IN" sz="800" dirty="0" smtClean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43841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02133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1. Digital Transformation: IT </a:t>
            </a:r>
            <a:r>
              <a:rPr lang="es-ES" dirty="0" err="1" smtClean="0"/>
              <a:t>World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changing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283" y="1870906"/>
            <a:ext cx="6419919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3335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CI/CD, DevOps, Jenkins,..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759" y="1855788"/>
            <a:ext cx="471406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79300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New </a:t>
            </a:r>
            <a:r>
              <a:rPr lang="es-ES" dirty="0" err="1" smtClean="0"/>
              <a:t>challenges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80" y="1863726"/>
            <a:ext cx="6405954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247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Digital Transformation: New </a:t>
            </a:r>
            <a:r>
              <a:rPr lang="es-ES" dirty="0" err="1" smtClean="0"/>
              <a:t>Platform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889" y="1891639"/>
            <a:ext cx="6437922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71349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(1/2)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64" y="2088945"/>
            <a:ext cx="3476659" cy="39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21" y="2722096"/>
            <a:ext cx="4492500" cy="2160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https://www.infoq.com/articles/kubernetes-</a:t>
            </a:r>
            <a:r>
              <a:rPr lang="en-US" sz="1000" dirty="0" smtClean="0">
                <a:hlinkClick r:id="rId5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563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(2/2)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3510" y="2633453"/>
            <a:ext cx="491384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84972" y="6091206"/>
            <a:ext cx="3526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5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6" y="2408767"/>
            <a:ext cx="4320000" cy="341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3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Principles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4" y="2154705"/>
            <a:ext cx="7380000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9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Patterns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148" y="1955253"/>
            <a:ext cx="8088078" cy="396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25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8614</TotalTime>
  <Words>2647</Words>
  <Application>Microsoft Macintosh PowerPoint</Application>
  <PresentationFormat>Presentación en pantalla (4:3)</PresentationFormat>
  <Paragraphs>366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Service Mesh</vt:lpstr>
      <vt:lpstr>1. Digital Transformation: IT World is changing</vt:lpstr>
      <vt:lpstr>1. Digital Transformation: CI/CD, DevOps, Jenkins,..</vt:lpstr>
      <vt:lpstr>1. Digital Transformation: New challenges</vt:lpstr>
      <vt:lpstr>1. Digital Transformation: New Platform</vt:lpstr>
      <vt:lpstr>2. Kubernetes effect on the SDLC: Primitives (1/2)</vt:lpstr>
      <vt:lpstr>2. Kubernetes effect on the SDLC: Primitives (2/2)</vt:lpstr>
      <vt:lpstr>2. Kubernetes effect on the SDLC: Principles</vt:lpstr>
      <vt:lpstr>2. Kubernetes effect on the SDLC: Patterns</vt:lpstr>
      <vt:lpstr>2. Kubernetes effect on the SDLC: Best Practices</vt:lpstr>
      <vt:lpstr>2. Kubernetes effect on the SDLC: Benefits</vt:lpstr>
      <vt:lpstr>3. Lab 01: Delivering Services on Kubernetes 1/3</vt:lpstr>
      <vt:lpstr>3. Lab 01: Delivering Services on Kubernetes 2/3</vt:lpstr>
      <vt:lpstr>3. Lab 01: Delivering Services on Kubernetes 3/3</vt:lpstr>
      <vt:lpstr>4. Lab 02: Exposing Services - Ingress 1/4</vt:lpstr>
      <vt:lpstr>4. Lab 02: Exposing Services – Ingress 2/4</vt:lpstr>
      <vt:lpstr>4. Lab 02: Exposing Services – Ingress 3/4</vt:lpstr>
      <vt:lpstr>4. Lab 02: Exposing Services – Ingress 4/4</vt:lpstr>
    </vt:vector>
  </TitlesOfParts>
  <Company>www.INTIX.info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Roger CARHUATOCTO</dc:creator>
  <cp:lastModifiedBy>Roger CARHUATOCTO</cp:lastModifiedBy>
  <cp:revision>111</cp:revision>
  <dcterms:created xsi:type="dcterms:W3CDTF">2018-02-07T18:29:22Z</dcterms:created>
  <dcterms:modified xsi:type="dcterms:W3CDTF">2018-02-14T10:56:27Z</dcterms:modified>
</cp:coreProperties>
</file>